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680" r:id="rId10"/>
    <p:sldId id="290" r:id="rId11"/>
    <p:sldId id="305" r:id="rId12"/>
    <p:sldId id="289" r:id="rId13"/>
    <p:sldId id="313" r:id="rId14"/>
    <p:sldId id="263" r:id="rId15"/>
    <p:sldId id="266" r:id="rId16"/>
    <p:sldId id="304" r:id="rId17"/>
    <p:sldId id="272" r:id="rId18"/>
    <p:sldId id="275" r:id="rId19"/>
    <p:sldId id="327" r:id="rId20"/>
    <p:sldId id="273" r:id="rId21"/>
    <p:sldId id="267" r:id="rId22"/>
    <p:sldId id="270" r:id="rId23"/>
    <p:sldId id="314" r:id="rId24"/>
    <p:sldId id="268" r:id="rId25"/>
    <p:sldId id="292" r:id="rId26"/>
    <p:sldId id="330" r:id="rId27"/>
    <p:sldId id="285" r:id="rId28"/>
    <p:sldId id="329" r:id="rId29"/>
    <p:sldId id="318" r:id="rId30"/>
    <p:sldId id="328" r:id="rId31"/>
    <p:sldId id="319" r:id="rId32"/>
    <p:sldId id="320" r:id="rId33"/>
    <p:sldId id="325" r:id="rId34"/>
    <p:sldId id="323" r:id="rId35"/>
    <p:sldId id="331" r:id="rId36"/>
    <p:sldId id="281" r:id="rId37"/>
    <p:sldId id="332" r:id="rId38"/>
    <p:sldId id="287" r:id="rId39"/>
    <p:sldId id="288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94"/>
  </p:normalViewPr>
  <p:slideViewPr>
    <p:cSldViewPr snapToGrid="0">
      <p:cViewPr varScale="1">
        <p:scale>
          <a:sx n="93" d="100"/>
          <a:sy n="93" d="100"/>
        </p:scale>
        <p:origin x="2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08/07/2023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07.08.2023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07.08.2023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07.08.2023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lilianweng.github.io/posts/2018-10-13-flow-models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beta.dreamstudio.ai/dream" TargetMode="External"/><Relationship Id="rId3" Type="http://schemas.openxmlformats.org/officeDocument/2006/relationships/hyperlink" Target="https://arxiv.org/abs/2204.06125" TargetMode="External"/><Relationship Id="rId7" Type="http://schemas.openxmlformats.org/officeDocument/2006/relationships/hyperlink" Target="https://arxiv.org/abs/2209.14792" TargetMode="External"/><Relationship Id="rId2" Type="http://schemas.openxmlformats.org/officeDocument/2006/relationships/hyperlink" Target="https://huggingface.co/CompVis/stable-diffusio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301.02111" TargetMode="External"/><Relationship Id="rId5" Type="http://schemas.openxmlformats.org/officeDocument/2006/relationships/hyperlink" Target="https://imagen.research.google/" TargetMode="External"/><Relationship Id="rId4" Type="http://schemas.openxmlformats.org/officeDocument/2006/relationships/hyperlink" Target="https://arxiv.org/abs/2112.10741" TargetMode="External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2.10741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 (integral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expensive)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956" t="-1744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(expensive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595" t="-1744" r="-2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FFD573-D3FB-C408-3E6E-84682C4D0E48}"/>
              </a:ext>
            </a:extLst>
          </p:cNvPr>
          <p:cNvCxnSpPr/>
          <p:nvPr/>
        </p:nvCxnSpPr>
        <p:spPr>
          <a:xfrm>
            <a:off x="4456386" y="2722179"/>
            <a:ext cx="1891862" cy="956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555" t="-8108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97269" y="5707119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</a:p>
              <a:p>
                <a:pPr marL="0" indent="0">
                  <a:buNone/>
                </a:pP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  <a:blipFill>
                <a:blip r:embed="rId2"/>
                <a:stretch>
                  <a:fillRect l="-3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863" y="1857801"/>
            <a:ext cx="7580137" cy="3142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50192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18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 over VAE:</a:t>
                </a:r>
                <a:endParaRPr lang="en-GB" dirty="0"/>
              </a:p>
              <a:p>
                <a:r>
                  <a:rPr lang="en-GB" dirty="0"/>
                  <a:t>instead of simple functions like Gaussians, allow</a:t>
                </a:r>
                <a:r>
                  <a:rPr lang="en-GB" sz="2800" dirty="0"/>
                  <a:t> more complex </a:t>
                </a:r>
                <a:r>
                  <a:rPr lang="en-GB" dirty="0"/>
                  <a:t>ones: real-world distributions usually much more complicated</a:t>
                </a:r>
                <a:endParaRPr lang="en-DE" dirty="0"/>
              </a:p>
              <a:p>
                <a:r>
                  <a:rPr lang="en-GB" sz="2800" dirty="0"/>
                  <a:t>d</a:t>
                </a:r>
                <a:r>
                  <a:rPr lang="en-DE" sz="2800" dirty="0"/>
                  <a:t>irect/explicit estimation of likelihood (</a:t>
                </a:r>
                <a:r>
                  <a:rPr lang="en-GB" dirty="0"/>
                  <a:t>n</a:t>
                </a:r>
                <a:r>
                  <a:rPr lang="en-DE" dirty="0"/>
                  <a:t>egative log-likelihood as loss):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to predict rareness of future events)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ecomposition into latent space (parameters of generator network) and noise (sampled from, e.g., Gaussian distribution): reparametrization trick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  <a:blipFill>
                <a:blip r:embed="rId4"/>
                <a:stretch>
                  <a:fillRect l="-1254" t="-2616" b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training:</a:t>
            </a: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distort training data by successively adding random noise, then learn to reverse this process (denoising)</a:t>
            </a: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generation</a:t>
            </a: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:</a:t>
            </a:r>
          </a:p>
          <a:p>
            <a:pPr marL="0" indent="0">
              <a:buNone/>
            </a:pP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sample random noise and run through </a:t>
            </a:r>
            <a:r>
              <a:rPr lang="en-GB" dirty="0">
                <a:solidFill>
                  <a:srgbClr val="1F1F1F"/>
                </a:solidFill>
              </a:rPr>
              <a:t>the </a:t>
            </a: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b="0" i="0" u="none" strike="noStrike" dirty="0">
              <a:solidFill>
                <a:srgbClr val="1F1F1F"/>
              </a:solidFill>
              <a:effectLst/>
            </a:endParaRPr>
          </a:p>
          <a:p>
            <a:pPr marL="0" indent="0">
              <a:buNone/>
            </a:pPr>
            <a:r>
              <a:rPr lang="en-GB" sz="2200" dirty="0">
                <a:solidFill>
                  <a:srgbClr val="1F1F1F"/>
                </a:solidFill>
              </a:rPr>
              <a:t>c</a:t>
            </a:r>
            <a:r>
              <a:rPr lang="en-GB" sz="2200" b="0" i="0" u="none" strike="noStrike" dirty="0">
                <a:solidFill>
                  <a:srgbClr val="1F1F1F"/>
                </a:solidFill>
                <a:effectLst/>
              </a:rPr>
              <a:t>an be seen as special kind of energy-based models: parametrized energy function (to be minimized) of target, observable, and latent variables </a:t>
            </a:r>
            <a:r>
              <a:rPr lang="en-GB" sz="2200" b="0" i="0" u="none" strike="noStrike" dirty="0">
                <a:solidFill>
                  <a:srgbClr val="1F1F1F"/>
                </a:solidFill>
                <a:effectLst/>
                <a:sym typeface="Wingdings" pitchFamily="2" charset="2"/>
              </a:rPr>
              <a:t> no need for proper normalization of probability distributions</a:t>
            </a:r>
            <a:endParaRPr lang="en-GB" sz="2200" b="0" i="0" u="none" strike="noStrike" dirty="0">
              <a:solidFill>
                <a:srgbClr val="1F1F1F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diffusion models highly flexible in terms of architecture: only require same input and output dimensionality </a:t>
            </a:r>
            <a:r>
              <a:rPr lang="en-GB" sz="2400" dirty="0">
                <a:sym typeface="Wingdings" pitchFamily="2" charset="2"/>
              </a:rPr>
              <a:t>(autoencoder-like)</a:t>
            </a:r>
            <a:endParaRPr lang="en-GB" sz="2400" dirty="0"/>
          </a:p>
          <a:p>
            <a:r>
              <a:rPr lang="en-GB" sz="2400" dirty="0">
                <a:sym typeface="Wingdings" pitchFamily="2" charset="2"/>
              </a:rPr>
              <a:t>often (convolutional) U-Net architectures with skip connections</a:t>
            </a:r>
          </a:p>
          <a:p>
            <a:r>
              <a:rPr lang="en-GB" sz="2400" dirty="0">
                <a:sym typeface="Wingdings" pitchFamily="2" charset="2"/>
              </a:rPr>
              <a:t>but also (vision) transformers possible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120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155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1EE1D-EDEE-4B25-C319-124934372BEE}"/>
              </a:ext>
            </a:extLst>
          </p:cNvPr>
          <p:cNvSpPr txBox="1"/>
          <p:nvPr/>
        </p:nvSpPr>
        <p:spPr>
          <a:xfrm>
            <a:off x="6870584" y="5544574"/>
            <a:ext cx="5058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sz="1800" dirty="0"/>
              <a:t>se of </a:t>
            </a:r>
            <a:r>
              <a:rPr lang="en-DE" sz="1800" dirty="0"/>
              <a:t>attention </a:t>
            </a:r>
            <a:r>
              <a:rPr lang="en-GB" sz="1800" dirty="0"/>
              <a:t>mechanism for</a:t>
            </a:r>
            <a:r>
              <a:rPr lang="en-DE" sz="1800" dirty="0"/>
              <a:t> flexible conditioning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443" t="-2801" r="-1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02692-1FC5-ED37-8613-EE701AB48B6E}"/>
              </a:ext>
            </a:extLst>
          </p:cNvPr>
          <p:cNvSpPr txBox="1"/>
          <p:nvPr/>
        </p:nvSpPr>
        <p:spPr>
          <a:xfrm>
            <a:off x="7434869" y="381575"/>
            <a:ext cx="356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8B383A-D1BB-4102-CF01-78F12A366AE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9214973" y="1027906"/>
            <a:ext cx="374345" cy="7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3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plenty of implementations available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t</a:t>
            </a:r>
            <a:r>
              <a:rPr lang="en-DE" sz="2600" dirty="0"/>
              <a:t>ext-to-image:</a:t>
            </a:r>
            <a:br>
              <a:rPr lang="en-DE" sz="2600" dirty="0">
                <a:hlinkClick r:id="rId2"/>
              </a:rPr>
            </a:br>
            <a:r>
              <a:rPr lang="en-DE" sz="2600" dirty="0">
                <a:hlinkClick r:id="rId3"/>
              </a:rPr>
              <a:t>DALL-E 2</a:t>
            </a:r>
            <a:r>
              <a:rPr lang="en-DE" sz="2600" dirty="0"/>
              <a:t>, </a:t>
            </a:r>
            <a:r>
              <a:rPr lang="en-DE" sz="2600" dirty="0">
                <a:hlinkClick r:id="rId2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GLIDE</a:t>
            </a:r>
            <a:r>
              <a:rPr lang="en-DE" sz="2600" dirty="0"/>
              <a:t>, </a:t>
            </a:r>
            <a:r>
              <a:rPr lang="en-DE" sz="2600" dirty="0">
                <a:hlinkClick r:id="rId5"/>
              </a:rPr>
              <a:t>ImageGen</a:t>
            </a:r>
            <a:r>
              <a:rPr lang="en-DE" sz="2600" dirty="0"/>
              <a:t>, ...</a:t>
            </a:r>
          </a:p>
          <a:p>
            <a:pPr marL="0" indent="0">
              <a:buNone/>
            </a:pPr>
            <a:endParaRPr lang="en-DE" sz="2600" dirty="0">
              <a:hlinkClick r:id="rId3"/>
            </a:endParaRPr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(e.g., </a:t>
            </a:r>
            <a:r>
              <a:rPr lang="en-DE" sz="2600" dirty="0">
                <a:hlinkClick r:id="rId6"/>
              </a:rPr>
              <a:t>VALL-E</a:t>
            </a:r>
            <a:r>
              <a:rPr lang="en-DE" sz="2600" dirty="0"/>
              <a:t>), text-to-video (e.g., </a:t>
            </a:r>
            <a:r>
              <a:rPr lang="en-DE" sz="2600" dirty="0">
                <a:hlinkClick r:id="rId7"/>
              </a:rPr>
              <a:t>Make-A-Video</a:t>
            </a:r>
            <a:r>
              <a:rPr lang="en-DE" sz="2600" dirty="0"/>
              <a:t>), ...</a:t>
            </a:r>
            <a:endParaRPr lang="en-DE" sz="2600" dirty="0">
              <a:hlinkClick r:id="rId3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9426EB-5B87-D3F8-3DFA-AFDDD9FC8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1600" y="1825625"/>
            <a:ext cx="61722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w</a:t>
            </a:r>
            <a:r>
              <a:rPr lang="en-DE" sz="2600" dirty="0"/>
              <a:t>eb app for Stable Diffusion: </a:t>
            </a:r>
            <a:r>
              <a:rPr lang="en-DE" sz="2600" dirty="0">
                <a:hlinkClick r:id="rId8"/>
              </a:rPr>
              <a:t>DreamStudio</a:t>
            </a:r>
            <a:endParaRPr lang="en-DE" sz="26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0200" y="2432929"/>
            <a:ext cx="4572000" cy="428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15ABB-9244-0E41-EA72-4519DDE9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Inpainting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5CDDD-EBDB-6A9C-B7CB-C6CD7D516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DE" dirty="0"/>
              <a:t>GLIDE example: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6A6E4-1959-564F-88EC-948E08CF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7DECA47C-5DDC-3A3B-CCAF-3DC40D79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29210"/>
            <a:ext cx="7772400" cy="4392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217ECC-0CA1-2AC3-512C-C75AA0937AA2}"/>
              </a:ext>
            </a:extLst>
          </p:cNvPr>
          <p:cNvSpPr txBox="1"/>
          <p:nvPr/>
        </p:nvSpPr>
        <p:spPr>
          <a:xfrm>
            <a:off x="9296841" y="62784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2606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105" y="183764"/>
            <a:ext cx="5291782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101" y="1408671"/>
            <a:ext cx="5232580" cy="5130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complex systems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consciousness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humans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ay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have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occur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(But that does not mean the same will happen with AI.)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ideas for paths toward general intelligence: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small-world/scale-free networks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9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12604</TotalTime>
  <Words>2213</Words>
  <Application>Microsoft Office PowerPoint</Application>
  <PresentationFormat>Widescreen</PresentationFormat>
  <Paragraphs>336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Different Types of Generative Models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PowerPoint Presentation</vt:lpstr>
      <vt:lpstr>Flow-Based Methods</vt:lpstr>
      <vt:lpstr>Normalizing Flows</vt:lpstr>
      <vt:lpstr>Usage in Generative Models</vt:lpstr>
      <vt:lpstr>Invertible Neural Networks</vt:lpstr>
      <vt:lpstr>Generative Adversarial Networks (GAN)</vt:lpstr>
      <vt:lpstr>Indirect Training via Discriminator</vt:lpstr>
      <vt:lpstr>Formulation</vt:lpstr>
      <vt:lpstr>Properties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Applications</vt:lpstr>
      <vt:lpstr>Inpainting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vs Discriminative Models</dc:title>
  <dc:creator>Felix Wick</dc:creator>
  <cp:lastModifiedBy>Felix Wick</cp:lastModifiedBy>
  <cp:revision>182</cp:revision>
  <dcterms:created xsi:type="dcterms:W3CDTF">2022-07-19T12:00:00Z</dcterms:created>
  <dcterms:modified xsi:type="dcterms:W3CDTF">2023-08-07T10:15:36Z</dcterms:modified>
</cp:coreProperties>
</file>